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-576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75404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c7e756589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c7e756589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c7e756589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c7e756589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c7e756589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c7e756589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c854125d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c854125d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c854125d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7c854125d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7c854125d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7c854125d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7d02a8b12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7d02a8b12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7c7e75658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7c7e75658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d4debeb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7d4debeb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c854125d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c854125d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c7e7565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c7e7565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c7e75658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c7e75658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c7e75658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7c7e75658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c7e75658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c7e756589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c7e75658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c7e75658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c7e756589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c7e756589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c854125d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c854125d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05vefc50KnC_ah9pZRyO0tONJVcHKjhl/view" TargetMode="External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jJHDW4dlOvQgNH1bmPnCZ6oAkvCC68f/view" TargetMode="External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youtube.com/watch?v=At-cmslNZB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097975" y="936000"/>
            <a:ext cx="6689400" cy="23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Ten Ways to Identify Young Gifted Children</a:t>
            </a:r>
            <a:endParaRPr sz="6000"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 Dorado Gifted &amp; Talented Department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#4 Excellent memory; retention from varied sources.</a:t>
            </a:r>
            <a:endParaRPr>
              <a:solidFill>
                <a:schemeClr val="accent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187" name="Google Shape;187;p22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8" name="Google Shape;188;p22" title="IMG_0469 (1)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2875" y="1288225"/>
            <a:ext cx="4998250" cy="363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#5 Keen observation; curiosity &amp; inquisitiveness</a:t>
            </a:r>
            <a:endParaRPr/>
          </a:p>
        </p:txBody>
      </p:sp>
      <p:sp>
        <p:nvSpPr>
          <p:cNvPr id="194" name="Google Shape;194;p23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“Find me something shaped like a heart.” &amp; “Build a house.”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pic>
        <p:nvPicPr>
          <p:cNvPr id="195" name="Google Shape;19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6169" y="2375526"/>
            <a:ext cx="1998524" cy="266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175" y="2375525"/>
            <a:ext cx="1998524" cy="266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3975" y="2375500"/>
            <a:ext cx="1998524" cy="2664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#6 Intense interest in specific topics; concentration; perseverance; enjoys tinkering.</a:t>
            </a:r>
            <a:endParaRPr sz="1300">
              <a:solidFill>
                <a:schemeClr val="accent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4" name="Google Shape;204;p24"/>
          <p:cNvSpPr txBox="1"/>
          <p:nvPr/>
        </p:nvSpPr>
        <p:spPr>
          <a:xfrm>
            <a:off x="819150" y="506925"/>
            <a:ext cx="78927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096" y="1456301"/>
            <a:ext cx="2447822" cy="3263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3400" y="1316875"/>
            <a:ext cx="2656977" cy="3542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 txBox="1">
            <a:spLocks noGrp="1"/>
          </p:cNvSpPr>
          <p:nvPr>
            <p:ph type="title"/>
          </p:nvPr>
        </p:nvSpPr>
        <p:spPr>
          <a:xfrm>
            <a:off x="292450" y="845600"/>
            <a:ext cx="80325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6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#7 Strong critical thinking skills; organizational skills.</a:t>
            </a:r>
            <a:endParaRPr sz="1900">
              <a:solidFill>
                <a:schemeClr val="accent6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2" name="Google Shape;21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9125" y="1626750"/>
            <a:ext cx="5773125" cy="302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#8 Creativity; Imaginative Capacity</a:t>
            </a:r>
            <a:endParaRPr sz="1400">
              <a:solidFill>
                <a:schemeClr val="accent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218" name="Google Shape;218;p26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9" name="Google Shape;2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870" y="1527263"/>
            <a:ext cx="2183601" cy="2911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1125" y="1527288"/>
            <a:ext cx="2183601" cy="2911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5376" y="1527274"/>
            <a:ext cx="2183601" cy="291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6024" y="1527275"/>
            <a:ext cx="2183601" cy="2911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9. Ability to understand complex concepts; thinks abstractly.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7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9" name="Google Shape;229;p27" title="Chanl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150" y="1990725"/>
            <a:ext cx="4668125" cy="262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2046" y="1543075"/>
            <a:ext cx="2507474" cy="334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10. Early Demonstration of talents in music, art, athletics, or the performing arts</a:t>
            </a:r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7" name="Google Shape;2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1375" y="1800200"/>
            <a:ext cx="4367220" cy="3275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ways to Assess a child</a:t>
            </a:r>
            <a:endParaRPr/>
          </a:p>
        </p:txBody>
      </p:sp>
      <p:sp>
        <p:nvSpPr>
          <p:cNvPr id="243" name="Google Shape;243;p29"/>
          <p:cNvSpPr txBox="1">
            <a:spLocks noGrp="1"/>
          </p:cNvSpPr>
          <p:nvPr>
            <p:ph type="body" idx="1"/>
          </p:nvPr>
        </p:nvSpPr>
        <p:spPr>
          <a:xfrm>
            <a:off x="819150" y="1437375"/>
            <a:ext cx="7505700" cy="30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2400" b="1">
                <a:solidFill>
                  <a:schemeClr val="accent6"/>
                </a:solidFill>
              </a:rPr>
              <a:t>Static assessment </a:t>
            </a:r>
            <a:r>
              <a:rPr lang="en" b="1"/>
              <a:t>-</a:t>
            </a:r>
            <a:r>
              <a:rPr lang="en"/>
              <a:t> </a:t>
            </a:r>
            <a:r>
              <a:rPr lang="en" sz="1800"/>
              <a:t>determined by what a child already knows according to comparison to norms or set criteria.</a:t>
            </a:r>
            <a:endParaRPr sz="18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</a:pPr>
            <a:r>
              <a:rPr lang="en" sz="1400">
                <a:solidFill>
                  <a:schemeClr val="accent1"/>
                </a:solidFill>
              </a:rPr>
              <a:t>Standardized tests, DIBELS, STAR testing, etc.</a:t>
            </a:r>
            <a:endParaRPr sz="1400">
              <a:solidFill>
                <a:schemeClr val="accent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2400" b="1">
                <a:solidFill>
                  <a:schemeClr val="accent6"/>
                </a:solidFill>
              </a:rPr>
              <a:t>Dynamic assessment</a:t>
            </a:r>
            <a:r>
              <a:rPr lang="en" sz="1400" b="1">
                <a:solidFill>
                  <a:schemeClr val="accent6"/>
                </a:solidFill>
              </a:rPr>
              <a:t> </a:t>
            </a:r>
            <a:r>
              <a:rPr lang="en" sz="1400" b="1"/>
              <a:t>- </a:t>
            </a:r>
            <a:r>
              <a:rPr lang="en" sz="1800"/>
              <a:t>looks at a child’s ability to acquire or express skills or knowledge during an assessment.</a:t>
            </a:r>
            <a:endParaRPr sz="18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</a:pPr>
            <a:r>
              <a:rPr lang="en" sz="1400">
                <a:solidFill>
                  <a:schemeClr val="accent1"/>
                </a:solidFill>
              </a:rPr>
              <a:t>Ongoing, informal, formative, messy</a:t>
            </a:r>
            <a:endParaRPr sz="1400">
              <a:solidFill>
                <a:schemeClr val="accent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</a:pPr>
            <a:r>
              <a:rPr lang="en" sz="1400">
                <a:solidFill>
                  <a:schemeClr val="accent1"/>
                </a:solidFill>
              </a:rPr>
              <a:t>Observation documentation - Doesn’t need to have all characteristics</a:t>
            </a:r>
            <a:endParaRPr sz="1400">
              <a:solidFill>
                <a:schemeClr val="accent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</a:pPr>
            <a:r>
              <a:rPr lang="en" sz="1400">
                <a:solidFill>
                  <a:schemeClr val="accent1"/>
                </a:solidFill>
              </a:rPr>
              <a:t>Portfolio - Pictures, video, products, etc.</a:t>
            </a:r>
            <a:endParaRPr sz="14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0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0" name="Google Shape;25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9125" y="371813"/>
            <a:ext cx="5866500" cy="439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0" b="1">
                <a:solidFill>
                  <a:schemeClr val="accent6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Identification.</a:t>
            </a:r>
            <a:endParaRPr sz="6000">
              <a:solidFill>
                <a:schemeClr val="accent6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36363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process of finding students who have needs for or would benefit from </a:t>
            </a:r>
            <a:r>
              <a:rPr lang="en" sz="1400" u="sng">
                <a:solidFill>
                  <a:srgbClr val="36363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advanced programming</a:t>
            </a:r>
            <a:r>
              <a:rPr lang="en" sz="1400">
                <a:solidFill>
                  <a:srgbClr val="36363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or </a:t>
            </a:r>
            <a:r>
              <a:rPr lang="en" sz="1400" u="sng">
                <a:solidFill>
                  <a:srgbClr val="36363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services</a:t>
            </a:r>
            <a:r>
              <a:rPr lang="en" sz="1400">
                <a:solidFill>
                  <a:srgbClr val="36363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to </a:t>
            </a:r>
            <a:r>
              <a:rPr lang="en" sz="1400" u="sng">
                <a:solidFill>
                  <a:srgbClr val="36363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develop their gifts and talents</a:t>
            </a:r>
            <a:r>
              <a:rPr lang="en" sz="1400">
                <a:solidFill>
                  <a:srgbClr val="36363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Students with gifts and talents exhibit different characteristics, traits, and ways to express their giftedness; therefore, identifying students’ abilities and talents are essential to meeting their unique needs. The identification process moves from screening to placement (Matthews &amp; Shaunessy, 2010) and involves the use of </a:t>
            </a:r>
            <a:r>
              <a:rPr lang="en" sz="1400" u="sng">
                <a:solidFill>
                  <a:srgbClr val="36363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multiple measures to assess high-level ability, aptitude, achievement, or other constructs of interest in one or more areas or domains of learning </a:t>
            </a:r>
            <a:r>
              <a:rPr lang="en" sz="1400">
                <a:solidFill>
                  <a:srgbClr val="36363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(Johnsen, 2008a).</a:t>
            </a:r>
            <a:endParaRPr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 of Arkansas Gifted Policy</a:t>
            </a:r>
            <a:endParaRPr/>
          </a:p>
        </p:txBody>
      </p:sp>
      <p:sp>
        <p:nvSpPr>
          <p:cNvPr id="141" name="Google Shape;141;p15"/>
          <p:cNvSpPr txBox="1">
            <a:spLocks noGrp="1"/>
          </p:cNvSpPr>
          <p:nvPr>
            <p:ph type="body" idx="1"/>
          </p:nvPr>
        </p:nvSpPr>
        <p:spPr>
          <a:xfrm>
            <a:off x="819150" y="1484150"/>
            <a:ext cx="7505700" cy="3282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Regular Classroom Teacher Responsibilities Include: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800">
                <a:solidFill>
                  <a:schemeClr val="dk1"/>
                </a:solidFill>
              </a:rPr>
              <a:t> *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Participating in professional development that helps identify and serve the unique needs of gifted students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800">
                <a:solidFill>
                  <a:schemeClr val="dk1"/>
                </a:solidFill>
              </a:rPr>
              <a:t> *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Providing appropriate educational opportunities for high ability students through differentiation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800">
                <a:solidFill>
                  <a:schemeClr val="dk1"/>
                </a:solidFill>
              </a:rPr>
              <a:t> *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Providing documentation of differentiation in those areas required by standards and program design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Myths:  Early Childhood Gifted</a:t>
            </a:r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body" idx="1"/>
          </p:nvPr>
        </p:nvSpPr>
        <p:spPr>
          <a:xfrm>
            <a:off x="819150" y="1489250"/>
            <a:ext cx="7505700" cy="29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ALL Children are Gifted!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The Gifted child is the one who is doing “The Best” in class.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Students with disabilities can’t be gifted.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Gifted students display their gifts immediately upon arrival to school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Gifted kids should help others who “Don’t Get It” or be role models.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GT kids are gifted in EVERY area. </a:t>
            </a: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>
            <a:spLocks noGrp="1"/>
          </p:cNvSpPr>
          <p:nvPr>
            <p:ph type="title"/>
          </p:nvPr>
        </p:nvSpPr>
        <p:spPr>
          <a:xfrm>
            <a:off x="819150" y="451900"/>
            <a:ext cx="75057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Ways to Recognize Gifted Potential</a:t>
            </a:r>
            <a:endParaRPr/>
          </a:p>
        </p:txBody>
      </p:sp>
      <p:sp>
        <p:nvSpPr>
          <p:cNvPr id="153" name="Google Shape;15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Asynchronous development and/or self-critical behaviors.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Early use of advanced vocabulary, complexity, and humor.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Early literacy skills; interest in symbols.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Excellent memory; retention from varied sources.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Keen observation; curiosity, and inquisitiveness.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Intense interest in specific topics; concentration; perseverance; enjoys tinkering.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Strong critical thinking skills; organizational skills.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Creativity; imaginative capacity.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Ability to understand complex concepts; thinks abstractly.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Early demonstration of talents in music, art, athletics, or the performing arts</a:t>
            </a:r>
            <a:endParaRPr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0" name="Google Shape;16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#2 Advanced Humor</a:t>
            </a:r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body" idx="1"/>
          </p:nvPr>
        </p:nvSpPr>
        <p:spPr>
          <a:xfrm>
            <a:off x="311700" y="2264200"/>
            <a:ext cx="8520600" cy="2273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Teacher gives assignment - “Draw a chicken”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GT Student (age 8) - “I don’t know how to draw a chicken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				            So I’m just going to </a:t>
            </a:r>
            <a:r>
              <a:rPr lang="en" sz="3600"/>
              <a:t>“wing it”</a:t>
            </a:r>
            <a:r>
              <a:rPr lang="en" sz="2400"/>
              <a:t>!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7" name="Google Shape;167;p19"/>
          <p:cNvPicPr preferRelativeResize="0"/>
          <p:nvPr/>
        </p:nvPicPr>
        <p:blipFill rotWithShape="1">
          <a:blip r:embed="rId3">
            <a:alphaModFix/>
          </a:blip>
          <a:srcRect l="18513" b="13859"/>
          <a:stretch/>
        </p:blipFill>
        <p:spPr>
          <a:xfrm>
            <a:off x="6049725" y="207476"/>
            <a:ext cx="1496706" cy="205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Early literacy/math skills</a:t>
            </a:r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4" name="Google Shape;17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0"/>
          <p:cNvSpPr txBox="1"/>
          <p:nvPr/>
        </p:nvSpPr>
        <p:spPr>
          <a:xfrm>
            <a:off x="1424875" y="0"/>
            <a:ext cx="7123200" cy="4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#3 Early Literacy Skills</a:t>
            </a:r>
            <a:endParaRPr sz="1800">
              <a:solidFill>
                <a:schemeClr val="accent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#3 Early Mathematical Skills</a:t>
            </a:r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accent5"/>
                </a:solidFill>
                <a:hlinkClick r:id="rId3"/>
              </a:rPr>
              <a:t>https://www.youtube.com/watch?v=At-cmslNZBU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559</Words>
  <Application>Microsoft Macintosh PowerPoint</Application>
  <PresentationFormat>On-screen Show (16:9)</PresentationFormat>
  <Paragraphs>52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Roboto</vt:lpstr>
      <vt:lpstr>Nunito</vt:lpstr>
      <vt:lpstr>Cherry Cream Soda</vt:lpstr>
      <vt:lpstr>Shift</vt:lpstr>
      <vt:lpstr>Ten Ways to Identify Young Gifted Children</vt:lpstr>
      <vt:lpstr>Identification.</vt:lpstr>
      <vt:lpstr>State of Arkansas Gifted Policy</vt:lpstr>
      <vt:lpstr>Myths:  Early Childhood Gifted</vt:lpstr>
      <vt:lpstr>10 Ways to Recognize Gifted Potential</vt:lpstr>
      <vt:lpstr>PowerPoint Presentation</vt:lpstr>
      <vt:lpstr>#2 Advanced Humor</vt:lpstr>
      <vt:lpstr>Early literacy/math skills</vt:lpstr>
      <vt:lpstr>#3 Early Mathematical Skills</vt:lpstr>
      <vt:lpstr>#4 Excellent memory; retention from varied sources.</vt:lpstr>
      <vt:lpstr>#5 Keen observation; curiosity &amp; inquisitiveness</vt:lpstr>
      <vt:lpstr>#6 Intense interest in specific topics; concentration; perseverance; enjoys tinkering. </vt:lpstr>
      <vt:lpstr>#7 Strong critical thinking skills; organizational skills. </vt:lpstr>
      <vt:lpstr>#8 Creativity; Imaginative Capacity</vt:lpstr>
      <vt:lpstr>9. Ability to understand complex concepts; thinks abstractly. </vt:lpstr>
      <vt:lpstr>10. Early Demonstration of talents in music, art, athletics, or the performing arts</vt:lpstr>
      <vt:lpstr>Two ways to Assess a child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 Ways to Identify Young Gifted Children</dc:title>
  <cp:lastModifiedBy>beth</cp:lastModifiedBy>
  <cp:revision>1</cp:revision>
  <dcterms:modified xsi:type="dcterms:W3CDTF">2020-02-05T17:42:38Z</dcterms:modified>
</cp:coreProperties>
</file>